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9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5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3DC37A-D296-4931-8234-E58DF2D13F1D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CFDA04-A0A5-4A14-877A-B5ECBA1233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364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https://forms.gle/C1hXshdmpwuZkMQB9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3830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https://forms.gle/hN3429sc4hjvt5iL6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3849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goal of the coding activities is mainly to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visualise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data and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extract physical insights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from them (as described in the AAPT report below).</a:t>
            </a:r>
          </a:p>
          <a:p>
            <a:r>
              <a:rPr lang="en-GB" dirty="0"/>
              <a:t>https://www.aapt.org/Resources/upload/AAPT_UCTF_CompPhysReport_final_B.pdf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955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258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goal of the coding activities is mainly to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visualise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data and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extract physical insights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from them (as described in the AAPT report below).</a:t>
            </a:r>
          </a:p>
          <a:p>
            <a:r>
              <a:rPr lang="en-GB" dirty="0"/>
              <a:t>https://www.aapt.org/Resources/upload/AAPT_UCTF_CompPhysReport_final_B.pdf</a:t>
            </a:r>
          </a:p>
          <a:p>
            <a:endParaRPr lang="en-GB" dirty="0"/>
          </a:p>
          <a:p>
            <a:r>
              <a:rPr lang="en-GB" dirty="0"/>
              <a:t>Binder is temperamental – I suggest forking the repo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9909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758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177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53365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945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Jimmy Newland and Adam LaMee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FDA04-A0A5-4A14-877A-B5ECBA1233B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2602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17540-3768-4345-B8CF-C45030F87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9CBDA-7C19-4A03-A3F1-3B9388B91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93BCE-281C-47E7-B9F8-6F12331D0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D750B-4928-4239-9B63-D25F44369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9D21D-1496-41C2-9D21-6D367B966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9293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9023B-83EC-41B6-9941-7BB85A499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2C6E40-8EF2-46C4-8CAA-13E8A8471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61B4C-162D-417A-868E-CA8433963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48B44-3703-4459-B4E0-508D73BE3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1085C-3696-42E3-930B-30E18C8CA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993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247A6A-5D20-4990-8CE6-D8A6C963CD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A3ED7C-47F8-45BC-967E-7A0F215081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F8755-9240-4183-982E-9E6A6077E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70BFD-066C-4D86-8CBF-F255AE2F4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83506-13B0-4CBD-865D-5F9FF476C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1126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E85E9-3C80-44E0-8374-C8154AF0A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8D0D7-4F2D-4BEA-ACA2-1A3121B79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DBDE1-665D-46CB-B9D4-936E0E934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B2EC8-DF57-4079-8BDE-0A1CD4308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CE521-E7EB-4562-8F47-4F0EFF477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10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4E945-0CB8-459A-9756-934D5CDD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CF89A-70E8-4CB3-BD09-FEB66656C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221EE-E0EF-4201-B3BB-02479783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7832D-6C96-437D-9059-DE757E83D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AE3AE-B740-44F3-B76C-EF0F4641F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4310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0CB3-0BC1-467C-B44F-FF76CFE9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60A8E-DABF-4E86-9398-6A3FA17C97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A5F569-9910-44A8-8FAF-12538CCBA7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E6C260-DDA9-4695-908A-285CF9851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E9930-3BEC-43C3-B9D2-D183250C6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54B436-E25C-44D9-ACE9-1EFECDE07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193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1EB3D-8F6C-47DF-B69B-484E8C18A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E1037B-A48F-474D-825D-71962F21E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BFBB46-76A5-4E54-AC8B-3A1695072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8DD98-F252-42EB-83A1-11A18D9E8F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0BDA57-BAF4-4550-874E-8423EDC21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F0E0E9-CBBF-4359-AFD3-212732658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8EB4AB-F44F-41AF-91CE-358D638A2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DC3035-AD40-453E-BD35-0856B4C43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1907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EB579-259E-4D05-8F90-88FD7C62C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3D39C6-0630-4D45-A954-D7F5CC702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523860-3496-4F20-891B-BD1629236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7E3A5-D635-43DB-BBC5-90404A66E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719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639D1D-258F-4B2A-96C6-4DA34F7FC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6832C8-BC90-4EE4-838B-DF9A15500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10E33-6AC9-47FB-AD9E-7AE65E08E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453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FD0AA-453D-4413-A8AB-F18894DC6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61FA3-600F-4259-B3D0-1E2846439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5C4CF7-3B94-4AE4-AEFF-8D94B3271D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C13A8-71EA-4059-9722-5365A47E1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8CD3D-168C-4522-9D7E-E427D989D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93FA5-F061-464E-B8FE-AEC87512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8378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A86B9-1F1F-4D2D-8EE5-411EF2D35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843FB8-64C5-4324-B489-1ABF3FDB04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43C8CB-ABBE-4B13-9FBD-ABD74B928B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32D6D-3CDC-4774-A33F-95D9F9ACC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F70BB-2DD8-4EA7-A342-E26217C4A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780A2-D8AF-430C-B2D4-DDBC22EDD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1453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CF9312-9597-4751-9D48-63B8CD608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4A1DB-9EE4-4202-8A63-2241913631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8E9EF-C99F-4185-A120-5C54F470F0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AD7A8-409E-4298-8491-50E3B2BCEEFA}" type="datetimeFigureOut">
              <a:rPr lang="en-GB" smtClean="0"/>
              <a:t>24/08/2020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8CB64-9ABB-4F30-9B64-D33F932011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00F4E-716F-4683-AB17-B573F5D020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17C90-3841-40F3-8943-94DC601525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10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8Sg-cgLNubyCM5Em8eDZ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astroDimitrios/Astronom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hyperlink" Target="https://jupyter-notebook.readthedocs.io/en/stable/notebook.html" TargetMode="External"/><Relationship Id="rId4" Type="http://schemas.openxmlformats.org/officeDocument/2006/relationships/hyperlink" Target="https://jupyter.org/try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hyperlink" Target="https://mybinder.org/v2/gh/DimitriosAstro/Astronomy/master?filepath=Cod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stroDimitrios/Astronomy/tree/master/Code/AstPy-6%20Sunspots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28973-549F-4079-A915-5A621554E9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055"/>
            <a:ext cx="9144000" cy="2387600"/>
          </a:xfrm>
        </p:spPr>
        <p:txBody>
          <a:bodyPr/>
          <a:lstStyle/>
          <a:p>
            <a:r>
              <a:rPr lang="en-GB" b="1" dirty="0">
                <a:latin typeface="Aharoni" panose="02010803020104030203" pitchFamily="2" charset="-79"/>
                <a:cs typeface="Aharoni" panose="02010803020104030203" pitchFamily="2" charset="-79"/>
              </a:rPr>
              <a:t>Astronomy and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C69640-9F41-4494-886C-E287F321E6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83730"/>
            <a:ext cx="9144000" cy="1655762"/>
          </a:xfrm>
        </p:spPr>
        <p:txBody>
          <a:bodyPr/>
          <a:lstStyle/>
          <a:p>
            <a:r>
              <a:rPr lang="en-GB" dirty="0"/>
              <a:t>Using coding activities to teach astronomy</a:t>
            </a:r>
          </a:p>
          <a:p>
            <a:r>
              <a:rPr lang="en-GB" dirty="0"/>
              <a:t>Dimitrios Theodorakis</a:t>
            </a:r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C5D26C5B-83CC-4EE9-A600-AADDB88447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68350" y="-52694"/>
            <a:ext cx="4436301" cy="9525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A58762B-4179-4C56-B995-4DEB5711C9A9}"/>
              </a:ext>
            </a:extLst>
          </p:cNvPr>
          <p:cNvSpPr/>
          <p:nvPr/>
        </p:nvSpPr>
        <p:spPr>
          <a:xfrm>
            <a:off x="7855025" y="6314761"/>
            <a:ext cx="40907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https://forms.gle/C1hXshdmpwuZkMQB9</a:t>
            </a:r>
          </a:p>
        </p:txBody>
      </p:sp>
    </p:spTree>
    <p:extLst>
      <p:ext uri="{BB962C8B-B14F-4D97-AF65-F5344CB8AC3E}">
        <p14:creationId xmlns:p14="http://schemas.microsoft.com/office/powerpoint/2010/main" val="4205064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6078276F-1D97-4BB7-A8C3-FB2460EE9C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7" t="68346" r="9649"/>
          <a:stretch/>
        </p:blipFill>
        <p:spPr>
          <a:xfrm rot="3293304">
            <a:off x="-135097" y="-666891"/>
            <a:ext cx="2526644" cy="30151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9ACF14-3CC1-457E-87A1-E7C9706D400A}"/>
              </a:ext>
            </a:extLst>
          </p:cNvPr>
          <p:cNvSpPr txBox="1"/>
          <p:nvPr/>
        </p:nvSpPr>
        <p:spPr>
          <a:xfrm>
            <a:off x="2552412" y="478350"/>
            <a:ext cx="8603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Where next?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E0CF4B-2677-4556-B522-490B02C679E3}"/>
              </a:ext>
            </a:extLst>
          </p:cNvPr>
          <p:cNvSpPr txBox="1"/>
          <p:nvPr/>
        </p:nvSpPr>
        <p:spPr>
          <a:xfrm>
            <a:off x="2552412" y="1890794"/>
            <a:ext cx="652737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I will continue to make more notebooks!</a:t>
            </a:r>
          </a:p>
          <a:p>
            <a:endParaRPr lang="en-GB" sz="2400" dirty="0"/>
          </a:p>
          <a:p>
            <a:r>
              <a:rPr lang="en-GB" sz="2400" b="1" dirty="0"/>
              <a:t>It would be great if this became a community project!</a:t>
            </a:r>
          </a:p>
          <a:p>
            <a:endParaRPr lang="en-GB" sz="2400" dirty="0"/>
          </a:p>
          <a:p>
            <a:r>
              <a:rPr lang="en-GB" sz="2400" dirty="0"/>
              <a:t>Be sure to email me if you’re interested in:</a:t>
            </a:r>
          </a:p>
          <a:p>
            <a:endParaRPr lang="en-GB" sz="2400" dirty="0"/>
          </a:p>
          <a:p>
            <a:pPr marL="285750" indent="-285750">
              <a:buFontTx/>
              <a:buChar char="-"/>
            </a:pPr>
            <a:r>
              <a:rPr lang="en-GB" sz="2400" dirty="0"/>
              <a:t>Making notebooks</a:t>
            </a:r>
          </a:p>
          <a:p>
            <a:pPr marL="285750" indent="-285750">
              <a:buFontTx/>
              <a:buChar char="-"/>
            </a:pPr>
            <a:r>
              <a:rPr lang="en-GB" sz="2400" dirty="0"/>
              <a:t>Using/testing notebooks in your classroom</a:t>
            </a:r>
          </a:p>
          <a:p>
            <a:pPr marL="285750" indent="-285750">
              <a:buFontTx/>
              <a:buChar char="-"/>
            </a:pPr>
            <a:r>
              <a:rPr lang="en-GB" sz="2400" dirty="0"/>
              <a:t>Translating notebooks</a:t>
            </a:r>
          </a:p>
          <a:p>
            <a:pPr marL="285750" indent="-285750">
              <a:buFontTx/>
              <a:buChar char="-"/>
            </a:pPr>
            <a:r>
              <a:rPr lang="en-GB" sz="2400" dirty="0"/>
              <a:t>Want to chat about astronomy and python!</a:t>
            </a:r>
          </a:p>
        </p:txBody>
      </p:sp>
    </p:spTree>
    <p:extLst>
      <p:ext uri="{BB962C8B-B14F-4D97-AF65-F5344CB8AC3E}">
        <p14:creationId xmlns:p14="http://schemas.microsoft.com/office/powerpoint/2010/main" val="1453294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C5D26C5B-83CC-4EE9-A600-AADDB88447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68350" y="-52694"/>
            <a:ext cx="4436301" cy="952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728973-549F-4079-A915-5A621554E9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055"/>
            <a:ext cx="9144000" cy="2387600"/>
          </a:xfrm>
        </p:spPr>
        <p:txBody>
          <a:bodyPr/>
          <a:lstStyle/>
          <a:p>
            <a:r>
              <a:rPr lang="en-GB" b="1" dirty="0">
                <a:latin typeface="Aharoni" panose="02010803020104030203" pitchFamily="2" charset="-79"/>
                <a:cs typeface="Aharoni" panose="02010803020104030203" pitchFamily="2" charset="-79"/>
              </a:rPr>
              <a:t>Any 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C69640-9F41-4494-886C-E287F321E6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87247" y="2608199"/>
            <a:ext cx="6017506" cy="1655762"/>
          </a:xfrm>
        </p:spPr>
        <p:txBody>
          <a:bodyPr/>
          <a:lstStyle/>
          <a:p>
            <a:r>
              <a:rPr lang="en-GB" dirty="0"/>
              <a:t>Thanks! Don’t forget to star my GitHub repo and follow me on Twitter and YouTube.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20AEBE-5240-436A-A9DB-9C14725F932E}"/>
              </a:ext>
            </a:extLst>
          </p:cNvPr>
          <p:cNvSpPr/>
          <p:nvPr/>
        </p:nvSpPr>
        <p:spPr>
          <a:xfrm>
            <a:off x="8380609" y="6333110"/>
            <a:ext cx="36634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https://forms.gle/hN3429sc4hjvt5iL6</a:t>
            </a:r>
          </a:p>
        </p:txBody>
      </p:sp>
    </p:spTree>
    <p:extLst>
      <p:ext uri="{BB962C8B-B14F-4D97-AF65-F5344CB8AC3E}">
        <p14:creationId xmlns:p14="http://schemas.microsoft.com/office/powerpoint/2010/main" val="241659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6078276F-1D97-4BB7-A8C3-FB2460EE9C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7" t="68346" r="9649"/>
          <a:stretch/>
        </p:blipFill>
        <p:spPr>
          <a:xfrm rot="3293304">
            <a:off x="-135097" y="-666891"/>
            <a:ext cx="2526644" cy="30151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9ACF14-3CC1-457E-87A1-E7C9706D400A}"/>
              </a:ext>
            </a:extLst>
          </p:cNvPr>
          <p:cNvSpPr txBox="1"/>
          <p:nvPr/>
        </p:nvSpPr>
        <p:spPr>
          <a:xfrm>
            <a:off x="2552412" y="478350"/>
            <a:ext cx="8603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Dimitrios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46C183-882D-42A5-A1E3-6D7286C57AE0}"/>
              </a:ext>
            </a:extLst>
          </p:cNvPr>
          <p:cNvSpPr txBox="1"/>
          <p:nvPr/>
        </p:nvSpPr>
        <p:spPr>
          <a:xfrm>
            <a:off x="2552412" y="2023268"/>
            <a:ext cx="84270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Teacher in the UK (RQT)</a:t>
            </a:r>
          </a:p>
          <a:p>
            <a:endParaRPr lang="en-GB" dirty="0"/>
          </a:p>
          <a:p>
            <a:r>
              <a:rPr lang="en-GB" dirty="0"/>
              <a:t>- General Science (Physics Specialism)</a:t>
            </a:r>
          </a:p>
          <a:p>
            <a:endParaRPr lang="en-GB" dirty="0"/>
          </a:p>
          <a:p>
            <a:r>
              <a:rPr lang="en-GB" dirty="0"/>
              <a:t>- Astronomy Module for BTEC Applied Science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5E15FB-2EFC-4FC4-99F4-6B676CFA48A2}"/>
              </a:ext>
            </a:extLst>
          </p:cNvPr>
          <p:cNvSpPr txBox="1"/>
          <p:nvPr/>
        </p:nvSpPr>
        <p:spPr>
          <a:xfrm>
            <a:off x="537457" y="4279443"/>
            <a:ext cx="113616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@</a:t>
            </a:r>
            <a:r>
              <a:rPr lang="en-GB" sz="2800" dirty="0" err="1"/>
              <a:t>AstroDimitrios</a:t>
            </a:r>
            <a:r>
              <a:rPr lang="en-GB" sz="2800" dirty="0"/>
              <a:t>                astrodimitrios.github.io</a:t>
            </a:r>
          </a:p>
          <a:p>
            <a:pPr algn="ctr"/>
            <a:r>
              <a:rPr lang="en-GB" sz="2800" dirty="0">
                <a:hlinkClick r:id="rId3"/>
              </a:rPr>
              <a:t>https://www.youtube.com/channel/UCf8Sg-cgLNubyCM5Em8eDZg/</a:t>
            </a:r>
            <a:r>
              <a:rPr lang="en-GB" sz="2800" dirty="0"/>
              <a:t>              </a:t>
            </a:r>
            <a:r>
              <a:rPr lang="en-GB" sz="2800" dirty="0">
                <a:hlinkClick r:id="rId4"/>
              </a:rPr>
              <a:t>https://github.com/astroDimitrios/Astronomy</a:t>
            </a:r>
            <a:endParaRPr lang="en-GB" sz="2800" dirty="0"/>
          </a:p>
          <a:p>
            <a:pPr algn="ctr"/>
            <a:endParaRPr lang="en-GB" sz="2800" dirty="0"/>
          </a:p>
          <a:p>
            <a:pPr algn="ctr"/>
            <a:r>
              <a:rPr lang="en-GB" sz="2800" dirty="0"/>
              <a:t>astrodimitrios@gmail.com</a:t>
            </a:r>
          </a:p>
        </p:txBody>
      </p:sp>
    </p:spTree>
    <p:extLst>
      <p:ext uri="{BB962C8B-B14F-4D97-AF65-F5344CB8AC3E}">
        <p14:creationId xmlns:p14="http://schemas.microsoft.com/office/powerpoint/2010/main" val="247454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6078276F-1D97-4BB7-A8C3-FB2460EE9C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7" t="68346" r="9649"/>
          <a:stretch/>
        </p:blipFill>
        <p:spPr>
          <a:xfrm rot="3293304">
            <a:off x="-135097" y="-666891"/>
            <a:ext cx="2526644" cy="30151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9ACF14-3CC1-457E-87A1-E7C9706D400A}"/>
              </a:ext>
            </a:extLst>
          </p:cNvPr>
          <p:cNvSpPr txBox="1"/>
          <p:nvPr/>
        </p:nvSpPr>
        <p:spPr>
          <a:xfrm>
            <a:off x="2552412" y="478350"/>
            <a:ext cx="8603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Teaching with Notebooks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46C183-882D-42A5-A1E3-6D7286C57AE0}"/>
              </a:ext>
            </a:extLst>
          </p:cNvPr>
          <p:cNvSpPr txBox="1"/>
          <p:nvPr/>
        </p:nvSpPr>
        <p:spPr>
          <a:xfrm>
            <a:off x="655419" y="2939904"/>
            <a:ext cx="842706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Online</a:t>
            </a:r>
            <a:r>
              <a:rPr lang="en-GB" dirty="0"/>
              <a:t> – suitable for virtual learning</a:t>
            </a:r>
          </a:p>
          <a:p>
            <a:endParaRPr lang="en-GB" dirty="0"/>
          </a:p>
          <a:p>
            <a:r>
              <a:rPr lang="en-GB" b="1" dirty="0"/>
              <a:t>Free</a:t>
            </a:r>
            <a:r>
              <a:rPr lang="en-GB" dirty="0"/>
              <a:t> – open source software and activities</a:t>
            </a:r>
          </a:p>
          <a:p>
            <a:endParaRPr lang="en-GB" dirty="0"/>
          </a:p>
          <a:p>
            <a:r>
              <a:rPr lang="en-GB" dirty="0"/>
              <a:t>Integrates a </a:t>
            </a:r>
            <a:r>
              <a:rPr lang="en-GB" b="1" dirty="0"/>
              <a:t>new skill </a:t>
            </a:r>
            <a:r>
              <a:rPr lang="en-GB" dirty="0"/>
              <a:t>into students learning</a:t>
            </a:r>
          </a:p>
          <a:p>
            <a:endParaRPr lang="en-GB" dirty="0"/>
          </a:p>
          <a:p>
            <a:r>
              <a:rPr lang="en-GB" dirty="0"/>
              <a:t>Provides </a:t>
            </a:r>
            <a:r>
              <a:rPr lang="en-GB" b="1" dirty="0"/>
              <a:t>interactivity</a:t>
            </a:r>
            <a:r>
              <a:rPr lang="en-GB" dirty="0"/>
              <a:t> where no standard physical activity exists</a:t>
            </a:r>
          </a:p>
          <a:p>
            <a:endParaRPr lang="en-GB" dirty="0"/>
          </a:p>
          <a:p>
            <a:r>
              <a:rPr lang="en-GB" dirty="0"/>
              <a:t>Brings </a:t>
            </a:r>
            <a:r>
              <a:rPr lang="en-GB" b="1" dirty="0"/>
              <a:t>astronomical data </a:t>
            </a:r>
            <a:r>
              <a:rPr lang="en-GB" dirty="0"/>
              <a:t>into the classroom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0EB2CF-C94D-4CAC-850A-471270162D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89" r="33710" b="63932"/>
          <a:stretch/>
        </p:blipFill>
        <p:spPr>
          <a:xfrm>
            <a:off x="7300600" y="2362850"/>
            <a:ext cx="4509109" cy="341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85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6078276F-1D97-4BB7-A8C3-FB2460EE9C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7" t="68346" r="9649"/>
          <a:stretch/>
        </p:blipFill>
        <p:spPr>
          <a:xfrm rot="3293304">
            <a:off x="-135097" y="-666891"/>
            <a:ext cx="2526644" cy="30151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9ACF14-3CC1-457E-87A1-E7C9706D400A}"/>
              </a:ext>
            </a:extLst>
          </p:cNvPr>
          <p:cNvSpPr txBox="1"/>
          <p:nvPr/>
        </p:nvSpPr>
        <p:spPr>
          <a:xfrm>
            <a:off x="2552412" y="478350"/>
            <a:ext cx="8603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The </a:t>
            </a:r>
            <a:r>
              <a:rPr lang="en-GB" sz="5400" dirty="0" err="1">
                <a:latin typeface="Aharoni" panose="02010803020104030203" pitchFamily="2" charset="-79"/>
                <a:cs typeface="Aharoni" panose="02010803020104030203" pitchFamily="2" charset="-79"/>
              </a:rPr>
              <a:t>Jupyter</a:t>
            </a:r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 Notebook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46C183-882D-42A5-A1E3-6D7286C57AE0}"/>
              </a:ext>
            </a:extLst>
          </p:cNvPr>
          <p:cNvSpPr txBox="1"/>
          <p:nvPr/>
        </p:nvSpPr>
        <p:spPr>
          <a:xfrm>
            <a:off x="599626" y="2686331"/>
            <a:ext cx="842706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Jupyter</a:t>
            </a:r>
            <a:r>
              <a:rPr lang="en-GB" dirty="0"/>
              <a:t> – Interactive data science online and in many languages</a:t>
            </a:r>
          </a:p>
          <a:p>
            <a:endParaRPr lang="en-GB" dirty="0"/>
          </a:p>
          <a:p>
            <a:r>
              <a:rPr lang="en-GB" dirty="0"/>
              <a:t>My notebooks are in </a:t>
            </a:r>
            <a:r>
              <a:rPr lang="en-GB" b="1" dirty="0"/>
              <a:t>Python 3 </a:t>
            </a:r>
            <a:r>
              <a:rPr lang="en-GB" dirty="0"/>
              <a:t>– widely used by astronomers</a:t>
            </a:r>
          </a:p>
          <a:p>
            <a:endParaRPr lang="en-GB" dirty="0"/>
          </a:p>
          <a:p>
            <a:r>
              <a:rPr lang="en-GB" dirty="0"/>
              <a:t>Support for the </a:t>
            </a:r>
            <a:r>
              <a:rPr lang="en-GB" b="1" dirty="0"/>
              <a:t>Markdown</a:t>
            </a:r>
            <a:r>
              <a:rPr lang="en-GB" dirty="0"/>
              <a:t> </a:t>
            </a:r>
            <a:r>
              <a:rPr lang="en-GB" dirty="0" err="1"/>
              <a:t>markup</a:t>
            </a:r>
            <a:r>
              <a:rPr lang="en-GB" dirty="0"/>
              <a:t> language, </a:t>
            </a:r>
            <a:r>
              <a:rPr lang="en-GB" b="1" dirty="0"/>
              <a:t>LaTeX</a:t>
            </a:r>
            <a:r>
              <a:rPr lang="en-GB" dirty="0"/>
              <a:t>, and </a:t>
            </a:r>
            <a:r>
              <a:rPr lang="en-GB" b="1" dirty="0"/>
              <a:t>Html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Can be run </a:t>
            </a:r>
            <a:r>
              <a:rPr lang="en-GB" b="1" dirty="0"/>
              <a:t>free online: </a:t>
            </a:r>
            <a:r>
              <a:rPr lang="en-GB" dirty="0">
                <a:hlinkClick r:id="rId4"/>
              </a:rPr>
              <a:t>https://jupyter.org/try</a:t>
            </a:r>
            <a:endParaRPr lang="en-GB" dirty="0"/>
          </a:p>
          <a:p>
            <a:r>
              <a:rPr lang="en-GB" dirty="0"/>
              <a:t>Or through Google with </a:t>
            </a:r>
            <a:r>
              <a:rPr lang="en-GB" dirty="0" err="1"/>
              <a:t>Colab</a:t>
            </a:r>
            <a:r>
              <a:rPr lang="en-GB" dirty="0"/>
              <a:t> or Microsoft with </a:t>
            </a:r>
            <a:r>
              <a:rPr lang="en-GB" dirty="0" err="1"/>
              <a:t>Codespaces</a:t>
            </a:r>
            <a:endParaRPr lang="en-GB" dirty="0"/>
          </a:p>
          <a:p>
            <a:endParaRPr lang="en-GB" dirty="0"/>
          </a:p>
          <a:p>
            <a:r>
              <a:rPr lang="en-GB" dirty="0"/>
              <a:t>Docs:</a:t>
            </a:r>
          </a:p>
          <a:p>
            <a:r>
              <a:rPr lang="en-GB" dirty="0">
                <a:hlinkClick r:id="rId5"/>
              </a:rPr>
              <a:t>https://jupyter-notebook.readthedocs.io/en/stable/notebook.html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0EB2CF-C94D-4CAC-850A-471270162D8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89" r="33710" b="63932"/>
          <a:stretch/>
        </p:blipFill>
        <p:spPr>
          <a:xfrm>
            <a:off x="7300600" y="2362850"/>
            <a:ext cx="4509109" cy="341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81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6078276F-1D97-4BB7-A8C3-FB2460EE9C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7" t="68346" r="9649"/>
          <a:stretch/>
        </p:blipFill>
        <p:spPr>
          <a:xfrm rot="3293304">
            <a:off x="-135097" y="-666891"/>
            <a:ext cx="2526644" cy="30151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9ACF14-3CC1-457E-87A1-E7C9706D400A}"/>
              </a:ext>
            </a:extLst>
          </p:cNvPr>
          <p:cNvSpPr txBox="1"/>
          <p:nvPr/>
        </p:nvSpPr>
        <p:spPr>
          <a:xfrm>
            <a:off x="2552412" y="478350"/>
            <a:ext cx="86036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My</a:t>
            </a:r>
          </a:p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Notebooks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46C183-882D-42A5-A1E3-6D7286C57AE0}"/>
              </a:ext>
            </a:extLst>
          </p:cNvPr>
          <p:cNvSpPr txBox="1"/>
          <p:nvPr/>
        </p:nvSpPr>
        <p:spPr>
          <a:xfrm>
            <a:off x="421554" y="2469354"/>
            <a:ext cx="63977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 intro activities (</a:t>
            </a:r>
            <a:r>
              <a:rPr lang="en-GB" b="1" dirty="0"/>
              <a:t>1</a:t>
            </a:r>
            <a:r>
              <a:rPr lang="en-GB" dirty="0"/>
              <a:t>&amp;</a:t>
            </a:r>
            <a:r>
              <a:rPr lang="en-GB" b="1" dirty="0"/>
              <a:t>2</a:t>
            </a:r>
            <a:r>
              <a:rPr lang="en-GB" dirty="0"/>
              <a:t>)</a:t>
            </a:r>
          </a:p>
          <a:p>
            <a:endParaRPr lang="en-GB" b="1" dirty="0"/>
          </a:p>
          <a:p>
            <a:r>
              <a:rPr lang="en-GB" b="1" dirty="0"/>
              <a:t>12 </a:t>
            </a:r>
            <a:r>
              <a:rPr lang="en-GB" dirty="0"/>
              <a:t>main activities</a:t>
            </a:r>
          </a:p>
          <a:p>
            <a:endParaRPr lang="en-GB" dirty="0"/>
          </a:p>
          <a:p>
            <a:r>
              <a:rPr lang="en-GB" dirty="0"/>
              <a:t>Some focus solely on visualisation and others just maths – most are a mix. Teacher version includes answers.</a:t>
            </a:r>
          </a:p>
          <a:p>
            <a:endParaRPr lang="en-GB" dirty="0"/>
          </a:p>
          <a:p>
            <a:r>
              <a:rPr lang="en-GB" b="1" dirty="0"/>
              <a:t>1.5 – 2 hours each</a:t>
            </a:r>
          </a:p>
          <a:p>
            <a:endParaRPr lang="en-GB" b="1" dirty="0"/>
          </a:p>
          <a:p>
            <a:r>
              <a:rPr lang="en-GB" dirty="0"/>
              <a:t>(</a:t>
            </a:r>
            <a:r>
              <a:rPr lang="en-GB" b="1" dirty="0"/>
              <a:t>+2 </a:t>
            </a:r>
            <a:r>
              <a:rPr lang="en-GB" dirty="0"/>
              <a:t>coding challenges)</a:t>
            </a:r>
          </a:p>
          <a:p>
            <a:endParaRPr lang="en-GB" dirty="0"/>
          </a:p>
          <a:p>
            <a:r>
              <a:rPr lang="en-GB" dirty="0"/>
              <a:t>Can all be seen in </a:t>
            </a:r>
            <a:r>
              <a:rPr lang="en-GB" b="1" dirty="0"/>
              <a:t>Binder</a:t>
            </a:r>
            <a:r>
              <a:rPr lang="en-GB" dirty="0"/>
              <a:t>:</a:t>
            </a:r>
          </a:p>
          <a:p>
            <a:r>
              <a:rPr lang="en-GB" dirty="0">
                <a:hlinkClick r:id="rId4"/>
              </a:rPr>
              <a:t>https://mybinder.org/v2/gh/DimitriosAstro/Astronomy/master?filepath=Code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F8AE60-10CF-4D06-83D0-615E6E8AFF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681" y="368859"/>
            <a:ext cx="5352856" cy="627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925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6078276F-1D97-4BB7-A8C3-FB2460EE9C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7" t="68346" r="9649"/>
          <a:stretch/>
        </p:blipFill>
        <p:spPr>
          <a:xfrm rot="3293304">
            <a:off x="-135097" y="-666891"/>
            <a:ext cx="2526644" cy="30151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9ACF14-3CC1-457E-87A1-E7C9706D400A}"/>
              </a:ext>
            </a:extLst>
          </p:cNvPr>
          <p:cNvSpPr txBox="1"/>
          <p:nvPr/>
        </p:nvSpPr>
        <p:spPr>
          <a:xfrm>
            <a:off x="2552412" y="478350"/>
            <a:ext cx="8603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Example Notebook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0EB2CF-C94D-4CAC-850A-471270162D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89" r="33710" b="63932"/>
          <a:stretch/>
        </p:blipFill>
        <p:spPr>
          <a:xfrm>
            <a:off x="2595315" y="1629051"/>
            <a:ext cx="6449496" cy="488301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EA8A2E-5785-44FA-B439-5C2C571C8217}"/>
              </a:ext>
            </a:extLst>
          </p:cNvPr>
          <p:cNvCxnSpPr>
            <a:cxnSpLocks/>
          </p:cNvCxnSpPr>
          <p:nvPr/>
        </p:nvCxnSpPr>
        <p:spPr>
          <a:xfrm>
            <a:off x="2070574" y="3530514"/>
            <a:ext cx="1208867" cy="6602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D5938C3-4C20-48A5-8EE3-76F90DAFD8C6}"/>
              </a:ext>
            </a:extLst>
          </p:cNvPr>
          <p:cNvSpPr txBox="1"/>
          <p:nvPr/>
        </p:nvSpPr>
        <p:spPr>
          <a:xfrm>
            <a:off x="309966" y="2774197"/>
            <a:ext cx="16242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All activities start with the </a:t>
            </a:r>
            <a:r>
              <a:rPr lang="en-GB" b="1" dirty="0"/>
              <a:t>AIM</a:t>
            </a:r>
            <a:r>
              <a:rPr lang="en-GB" dirty="0"/>
              <a:t> and some </a:t>
            </a:r>
            <a:r>
              <a:rPr lang="en-GB" b="1" dirty="0"/>
              <a:t>Predictions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4D1FAF-687D-482B-885E-2CB707B002DC}"/>
              </a:ext>
            </a:extLst>
          </p:cNvPr>
          <p:cNvSpPr txBox="1"/>
          <p:nvPr/>
        </p:nvSpPr>
        <p:spPr>
          <a:xfrm>
            <a:off x="10077515" y="2725721"/>
            <a:ext cx="16242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Most activities have some requirements to import first</a:t>
            </a:r>
            <a:endParaRPr lang="en-GB" b="1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79CECE-C837-4E9F-8238-219DF2F459EF}"/>
              </a:ext>
            </a:extLst>
          </p:cNvPr>
          <p:cNvCxnSpPr>
            <a:cxnSpLocks/>
          </p:cNvCxnSpPr>
          <p:nvPr/>
        </p:nvCxnSpPr>
        <p:spPr>
          <a:xfrm flipH="1">
            <a:off x="8118529" y="3374361"/>
            <a:ext cx="1694998" cy="19243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E8AEBE8-BE61-43EF-A1B1-8F2280ABEF8A}"/>
              </a:ext>
            </a:extLst>
          </p:cNvPr>
          <p:cNvCxnSpPr>
            <a:cxnSpLocks/>
          </p:cNvCxnSpPr>
          <p:nvPr/>
        </p:nvCxnSpPr>
        <p:spPr>
          <a:xfrm flipH="1">
            <a:off x="7556974" y="5173334"/>
            <a:ext cx="1717212" cy="9918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4BC2F3F-7DD9-47D7-BFCD-CED02800DF7F}"/>
              </a:ext>
            </a:extLst>
          </p:cNvPr>
          <p:cNvSpPr txBox="1"/>
          <p:nvPr/>
        </p:nvSpPr>
        <p:spPr>
          <a:xfrm>
            <a:off x="9531863" y="4924076"/>
            <a:ext cx="1624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Activity starts at </a:t>
            </a:r>
            <a:r>
              <a:rPr lang="en-GB" b="1" dirty="0"/>
              <a:t>Let’s go:</a:t>
            </a:r>
          </a:p>
        </p:txBody>
      </p:sp>
    </p:spTree>
    <p:extLst>
      <p:ext uri="{BB962C8B-B14F-4D97-AF65-F5344CB8AC3E}">
        <p14:creationId xmlns:p14="http://schemas.microsoft.com/office/powerpoint/2010/main" val="831266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4D4E3C9-7D27-42D4-BA7E-2BBFDA6105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09" t="52656" r="34849" b="4044"/>
          <a:stretch/>
        </p:blipFill>
        <p:spPr>
          <a:xfrm>
            <a:off x="3460254" y="1664643"/>
            <a:ext cx="5271491" cy="4990204"/>
          </a:xfrm>
          <a:prstGeom prst="rect">
            <a:avLst/>
          </a:prstGeom>
        </p:spPr>
      </p:pic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6078276F-1D97-4BB7-A8C3-FB2460EE9C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7" t="68346" r="9649"/>
          <a:stretch/>
        </p:blipFill>
        <p:spPr>
          <a:xfrm rot="3293304">
            <a:off x="-135097" y="-666891"/>
            <a:ext cx="2526644" cy="30151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9ACF14-3CC1-457E-87A1-E7C9706D400A}"/>
              </a:ext>
            </a:extLst>
          </p:cNvPr>
          <p:cNvSpPr txBox="1"/>
          <p:nvPr/>
        </p:nvSpPr>
        <p:spPr>
          <a:xfrm>
            <a:off x="2552412" y="478350"/>
            <a:ext cx="8603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Example Notebook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EEA8A2E-5785-44FA-B439-5C2C571C8217}"/>
              </a:ext>
            </a:extLst>
          </p:cNvPr>
          <p:cNvCxnSpPr>
            <a:cxnSpLocks/>
          </p:cNvCxnSpPr>
          <p:nvPr/>
        </p:nvCxnSpPr>
        <p:spPr>
          <a:xfrm>
            <a:off x="3062465" y="3301139"/>
            <a:ext cx="1122077" cy="111277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D5938C3-4C20-48A5-8EE3-76F90DAFD8C6}"/>
              </a:ext>
            </a:extLst>
          </p:cNvPr>
          <p:cNvSpPr txBox="1"/>
          <p:nvPr/>
        </p:nvSpPr>
        <p:spPr>
          <a:xfrm>
            <a:off x="946015" y="2424214"/>
            <a:ext cx="19717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Final Comments often with suggestions on where to go next for more info</a:t>
            </a:r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4D1FAF-687D-482B-885E-2CB707B002DC}"/>
              </a:ext>
            </a:extLst>
          </p:cNvPr>
          <p:cNvSpPr txBox="1"/>
          <p:nvPr/>
        </p:nvSpPr>
        <p:spPr>
          <a:xfrm>
            <a:off x="9941129" y="3301139"/>
            <a:ext cx="19212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Challenge activity suggestions</a:t>
            </a:r>
          </a:p>
          <a:p>
            <a:endParaRPr lang="en-GB" b="1" dirty="0"/>
          </a:p>
          <a:p>
            <a:r>
              <a:rPr lang="en-GB" b="1" dirty="0"/>
              <a:t>Could be used as an assessment</a:t>
            </a:r>
          </a:p>
          <a:p>
            <a:endParaRPr lang="en-GB" b="1" dirty="0"/>
          </a:p>
          <a:p>
            <a:r>
              <a:rPr lang="en-GB" dirty="0"/>
              <a:t>Easy to hard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F79CECE-C837-4E9F-8238-219DF2F459EF}"/>
              </a:ext>
            </a:extLst>
          </p:cNvPr>
          <p:cNvCxnSpPr>
            <a:cxnSpLocks/>
          </p:cNvCxnSpPr>
          <p:nvPr/>
        </p:nvCxnSpPr>
        <p:spPr>
          <a:xfrm flipH="1">
            <a:off x="7408912" y="4497608"/>
            <a:ext cx="2286828" cy="4480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E8AEBE8-BE61-43EF-A1B1-8F2280ABEF8A}"/>
              </a:ext>
            </a:extLst>
          </p:cNvPr>
          <p:cNvCxnSpPr>
            <a:cxnSpLocks/>
          </p:cNvCxnSpPr>
          <p:nvPr/>
        </p:nvCxnSpPr>
        <p:spPr>
          <a:xfrm>
            <a:off x="2917813" y="5451818"/>
            <a:ext cx="1099348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4BC2F3F-7DD9-47D7-BFCD-CED02800DF7F}"/>
              </a:ext>
            </a:extLst>
          </p:cNvPr>
          <p:cNvSpPr txBox="1"/>
          <p:nvPr/>
        </p:nvSpPr>
        <p:spPr>
          <a:xfrm>
            <a:off x="982998" y="5128653"/>
            <a:ext cx="1624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References and Resources 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38900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6078276F-1D97-4BB7-A8C3-FB2460EE9C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7" t="68346" r="9649"/>
          <a:stretch/>
        </p:blipFill>
        <p:spPr>
          <a:xfrm rot="3293304">
            <a:off x="-135097" y="-666891"/>
            <a:ext cx="2526644" cy="30151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9ACF14-3CC1-457E-87A1-E7C9706D400A}"/>
              </a:ext>
            </a:extLst>
          </p:cNvPr>
          <p:cNvSpPr txBox="1"/>
          <p:nvPr/>
        </p:nvSpPr>
        <p:spPr>
          <a:xfrm>
            <a:off x="2552412" y="478350"/>
            <a:ext cx="8603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Improvements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E0CF4B-2677-4556-B522-490B02C679E3}"/>
              </a:ext>
            </a:extLst>
          </p:cNvPr>
          <p:cNvSpPr txBox="1"/>
          <p:nvPr/>
        </p:nvSpPr>
        <p:spPr>
          <a:xfrm>
            <a:off x="1913412" y="1970408"/>
            <a:ext cx="92426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Add space for students to write answers (make sure Q’s have numbers)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Place for student name and 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Add contents at the top to make navigation easier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Add inline images using HTML where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Difficulty rating for activities?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096A83-9E8D-4F75-A950-76075F974544}"/>
              </a:ext>
            </a:extLst>
          </p:cNvPr>
          <p:cNvSpPr txBox="1"/>
          <p:nvPr/>
        </p:nvSpPr>
        <p:spPr>
          <a:xfrm>
            <a:off x="502145" y="4116782"/>
            <a:ext cx="1136955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PLAN:</a:t>
            </a:r>
          </a:p>
          <a:p>
            <a:endParaRPr lang="en-GB" sz="2400" dirty="0"/>
          </a:p>
          <a:p>
            <a:pPr marL="285750" indent="-285750">
              <a:buFontTx/>
              <a:buChar char="-"/>
            </a:pPr>
            <a:r>
              <a:rPr lang="en-GB" sz="2400" dirty="0"/>
              <a:t>Example live notebook</a:t>
            </a:r>
          </a:p>
          <a:p>
            <a:pPr marL="285750" indent="-285750">
              <a:buFontTx/>
              <a:buChar char="-"/>
            </a:pPr>
            <a:r>
              <a:rPr lang="en-GB" sz="2400" dirty="0"/>
              <a:t>How to upload the files I sent to jupyter.org/try</a:t>
            </a:r>
          </a:p>
          <a:p>
            <a:pPr marL="285750" indent="-285750">
              <a:buFontTx/>
              <a:buChar char="-"/>
            </a:pPr>
            <a:r>
              <a:rPr lang="en-GB" sz="2400" dirty="0"/>
              <a:t>Breakout rooms so you can try one of the activities I sent via email</a:t>
            </a:r>
          </a:p>
          <a:p>
            <a:pPr marL="285750" indent="-285750">
              <a:buFontTx/>
              <a:buChar char="-"/>
            </a:pPr>
            <a:r>
              <a:rPr lang="en-GB" sz="2400" dirty="0"/>
              <a:t>Final 5-10 mins back to round up and ask questions</a:t>
            </a:r>
          </a:p>
        </p:txBody>
      </p:sp>
    </p:spTree>
    <p:extLst>
      <p:ext uri="{BB962C8B-B14F-4D97-AF65-F5344CB8AC3E}">
        <p14:creationId xmlns:p14="http://schemas.microsoft.com/office/powerpoint/2010/main" val="379336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5BA944F-FDA7-40D0-9198-8A1930E03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551" y="2520472"/>
            <a:ext cx="5595921" cy="4196941"/>
          </a:xfrm>
          <a:prstGeom prst="rect">
            <a:avLst/>
          </a:prstGeom>
        </p:spPr>
      </p:pic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6078276F-1D97-4BB7-A8C3-FB2460EE9C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97" t="68346" r="9649"/>
          <a:stretch/>
        </p:blipFill>
        <p:spPr>
          <a:xfrm rot="3293304">
            <a:off x="-135097" y="-666891"/>
            <a:ext cx="2526644" cy="30151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9ACF14-3CC1-457E-87A1-E7C9706D400A}"/>
              </a:ext>
            </a:extLst>
          </p:cNvPr>
          <p:cNvSpPr txBox="1"/>
          <p:nvPr/>
        </p:nvSpPr>
        <p:spPr>
          <a:xfrm>
            <a:off x="2552412" y="478350"/>
            <a:ext cx="8603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Aharoni" panose="02010803020104030203" pitchFamily="2" charset="-79"/>
                <a:cs typeface="Aharoni" panose="02010803020104030203" pitchFamily="2" charset="-79"/>
              </a:rPr>
              <a:t>Example LIVE Notebook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18FB69-1C5B-4A72-9A81-0D253BCC0662}"/>
              </a:ext>
            </a:extLst>
          </p:cNvPr>
          <p:cNvSpPr/>
          <p:nvPr/>
        </p:nvSpPr>
        <p:spPr>
          <a:xfrm>
            <a:off x="1877878" y="2151140"/>
            <a:ext cx="84362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hlinkClick r:id="rId5"/>
              </a:rPr>
              <a:t>https://github.com/astroDimitrios/Astronomy/tree/master/Code/AstPy-6%20Sunspots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E0CF4B-2677-4556-B522-490B02C679E3}"/>
              </a:ext>
            </a:extLst>
          </p:cNvPr>
          <p:cNvSpPr txBox="1"/>
          <p:nvPr/>
        </p:nvSpPr>
        <p:spPr>
          <a:xfrm>
            <a:off x="992407" y="3341435"/>
            <a:ext cx="51888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AstPy-6 Sunspots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Identification of sunspots in SDO HMI continuum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Calculation of the sidereal and synodic rotation periods of the sun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Automatic identification and tracking of sunspots using </a:t>
            </a:r>
            <a:r>
              <a:rPr lang="en-GB" dirty="0" err="1"/>
              <a:t>SunPy</a:t>
            </a:r>
            <a:r>
              <a:rPr lang="en-GB" dirty="0"/>
              <a:t> (challenge)</a:t>
            </a:r>
          </a:p>
        </p:txBody>
      </p:sp>
    </p:spTree>
    <p:extLst>
      <p:ext uri="{BB962C8B-B14F-4D97-AF65-F5344CB8AC3E}">
        <p14:creationId xmlns:p14="http://schemas.microsoft.com/office/powerpoint/2010/main" val="2671851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661</Words>
  <Application>Microsoft Office PowerPoint</Application>
  <PresentationFormat>Widescreen</PresentationFormat>
  <Paragraphs>116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Aharoni</vt:lpstr>
      <vt:lpstr>Arial</vt:lpstr>
      <vt:lpstr>Calibri</vt:lpstr>
      <vt:lpstr>Calibri Light</vt:lpstr>
      <vt:lpstr>Office Theme</vt:lpstr>
      <vt:lpstr>Astronomy and Python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Astronomy and Python</dc:title>
  <dc:creator>D Theodorakis Staff 8924004</dc:creator>
  <cp:lastModifiedBy>D Theodorakis Staff 8924004</cp:lastModifiedBy>
  <cp:revision>26</cp:revision>
  <dcterms:created xsi:type="dcterms:W3CDTF">2020-08-24T09:59:39Z</dcterms:created>
  <dcterms:modified xsi:type="dcterms:W3CDTF">2020-08-24T12:06:05Z</dcterms:modified>
</cp:coreProperties>
</file>

<file path=docProps/thumbnail.jpeg>
</file>